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Roboto"/>
      <p:regular r:id="rId59"/>
      <p:bold r:id="rId60"/>
      <p:italic r:id="rId61"/>
      <p:boldItalic r:id="rId62"/>
    </p:embeddedFont>
    <p:embeddedFont>
      <p:font typeface="Caveat"/>
      <p:regular r:id="rId63"/>
      <p:bold r:id="rId64"/>
    </p:embeddedFont>
    <p:embeddedFont>
      <p:font typeface="Helvetica Neue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5.xml"/><Relationship Id="rId64" Type="http://schemas.openxmlformats.org/officeDocument/2006/relationships/font" Target="fonts/Caveat-bold.fntdata"/><Relationship Id="rId63" Type="http://schemas.openxmlformats.org/officeDocument/2006/relationships/font" Target="fonts/Caveat-regular.fntdata"/><Relationship Id="rId22" Type="http://schemas.openxmlformats.org/officeDocument/2006/relationships/slide" Target="slides/slide17.xml"/><Relationship Id="rId66" Type="http://schemas.openxmlformats.org/officeDocument/2006/relationships/font" Target="fonts/HelveticaNeue-bold.fntdata"/><Relationship Id="rId21" Type="http://schemas.openxmlformats.org/officeDocument/2006/relationships/slide" Target="slides/slide16.xml"/><Relationship Id="rId65" Type="http://schemas.openxmlformats.org/officeDocument/2006/relationships/font" Target="fonts/HelveticaNeue-regular.fntdata"/><Relationship Id="rId24" Type="http://schemas.openxmlformats.org/officeDocument/2006/relationships/slide" Target="slides/slide19.xml"/><Relationship Id="rId68" Type="http://schemas.openxmlformats.org/officeDocument/2006/relationships/font" Target="fonts/HelveticaNeue-boldItalic.fntdata"/><Relationship Id="rId23" Type="http://schemas.openxmlformats.org/officeDocument/2006/relationships/slide" Target="slides/slide18.xml"/><Relationship Id="rId67" Type="http://schemas.openxmlformats.org/officeDocument/2006/relationships/font" Target="fonts/HelveticaNeue-italic.fntdata"/><Relationship Id="rId60" Type="http://schemas.openxmlformats.org/officeDocument/2006/relationships/font" Target="fonts/Robo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cbfe8322f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cbfe8322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students scenarios - what chart should they 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 “are museum ticket sales affected by bad weather?”; “what percentage of orders shipped on time v shipping late?”; “does the </a:t>
            </a:r>
            <a:r>
              <a:rPr lang="en"/>
              <a:t>frequency</a:t>
            </a:r>
            <a:r>
              <a:rPr lang="en"/>
              <a:t> of bird strikes at various altitudes on </a:t>
            </a:r>
            <a:r>
              <a:rPr lang="en"/>
              <a:t>commercial</a:t>
            </a:r>
            <a:r>
              <a:rPr lang="en"/>
              <a:t> planes at uk airports follow the normal bell curve?”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21e18ac13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21e18ac1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cbfe8322f_0_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cbfe8322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cbfe8322f_0_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cbfe8322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Invite students to test some tableau dashboards for interactivity and rate what they liked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cbfe8322f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cbfe8322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cbfe8322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cbfe8322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21e18ac1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21e18ac1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cbfe8322f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cbfe8322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cbfe8322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cbfe8322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cbfe8322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cbfe8322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cbfe8322f_0_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cbfe8322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Invite students to find example of misleading charts ?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cbfe8322f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cbfe8322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cbfe8322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cbfe8322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bea9c0d01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bea9c0d01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memory is often described as a bottle neck - scientists have discovered that average humans can hold between 8 and 12 items in our working memory at any one time - obv this decreases with age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bea9c0d0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bea9c0d0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cbfe8322f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cbfe8322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21e18ac13_0_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21e18ac1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cbfe8322f_0_1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ccbfe8322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A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preattentive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visual property is one which is processed in spatial memory without our conscious action. In essence it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takes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less than 500 milliseconds for the eye and the brain to process a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preattentive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property of any image.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cbfe8322f_0_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ccbfe8322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cbfe8322f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cbfe8322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21e18ac1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21e18ac1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21e18ac1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21e18ac1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21e18ac1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21e18ac1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21e18ac1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21e18ac1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21e18ac1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21e18ac1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21e18ac1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21e18ac1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21e18ac1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21e18ac1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21e18ac13_0_1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21e18ac1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ccbfe8322f_0_1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ccbfe8322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cbfe8322f_0_1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cbfe8322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21e18ac13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21e18ac1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cbfe8322f_0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ccbfe8322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21e18ac1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21e18ac1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cbfe8322f_0_1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ccbfe8322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cbfe8322f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ccbfe8322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6f9e470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6f9e4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cbfe8322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ccbfe8322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ccbfe8322f_0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ccbfe8322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ccbfe8322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ccbfe8322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375fdf4a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375fdf4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ccbfe8322f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ccbfe8322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21e18ac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21e18ac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21e18ac13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21e18ac1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21e18ac1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21e18ac1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21e18ac1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21e18ac1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21e18ac1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21e18ac1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21e18ac13_0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21e18ac1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21e18ac1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021e18ac1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cbfe8322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cbfe8322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cbfe8322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cbfe8322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Invite students to bring examples of well chosen chart types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document/d/1Ynp7oOh-AmeMxJJy6Ypv7oXpO6d83cTxE0mgPYh6T8M/edit" TargetMode="External"/><Relationship Id="rId4" Type="http://schemas.openxmlformats.org/officeDocument/2006/relationships/hyperlink" Target="https://public.tableau.com/views/CookBook/VizCookbook?:embed=y&amp;:showVizHome=no&amp;:display_count=y&amp;:display_static_image=y&amp;:bootstrapWhenNotified=tru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tableau.com/about/blog/2017/6/eye-tracking-study-5-key-learnings-data-designers-everywhere-72395" TargetMode="External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storybench.org/understanding-what-makes-a-visualization-memorable/" TargetMode="External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csc2.ncsu.edu/faculty/healey/PP/#jscript_search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csc2.ncsu.edu/faculty/healey/PP/" TargetMode="External"/><Relationship Id="rId4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darkhorseanalytics.com/blog/data-looks-better-naked" TargetMode="External"/><Relationship Id="rId4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storm12.co.uk/blog/brand/brand-colour-quiz/" TargetMode="External"/><Relationship Id="rId4" Type="http://schemas.openxmlformats.org/officeDocument/2006/relationships/hyperlink" Target="https://www.arealme.com/guess-color-sensitive-quiz/en/" TargetMode="External"/><Relationship Id="rId5" Type="http://schemas.openxmlformats.org/officeDocument/2006/relationships/hyperlink" Target="https://docs.google.com/document/d/1pSaNa-kVQcBnermNUZot-XyxPuNB0q7l/edit?usp=sharing&amp;ouid=113438922798939998266&amp;rtpof=true&amp;sd=true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viz.wtf/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data.world/makeovermonday/2021w19" TargetMode="External"/><Relationship Id="rId4" Type="http://schemas.openxmlformats.org/officeDocument/2006/relationships/hyperlink" Target="https://www.economist.com/graphic-detail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3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86" name="Google Shape;86;p13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87" name="Google Shape;87;p13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88" name="Google Shape;88;p13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89" name="Google Shape;89;p13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90" name="Google Shape;90;p13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13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13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13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13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13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96" name="Google Shape;96;p13"/>
          <p:cNvSpPr/>
          <p:nvPr/>
        </p:nvSpPr>
        <p:spPr>
          <a:xfrm>
            <a:off x="7014920" y="2133119"/>
            <a:ext cx="286500" cy="2865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 txBox="1"/>
          <p:nvPr>
            <p:ph type="title"/>
          </p:nvPr>
        </p:nvSpPr>
        <p:spPr>
          <a:xfrm>
            <a:off x="273725" y="846125"/>
            <a:ext cx="4059900" cy="29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Visualisation Best Practices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data storytelling</a:t>
            </a:r>
            <a:endParaRPr/>
          </a:p>
        </p:txBody>
      </p:sp>
      <p:grpSp>
        <p:nvGrpSpPr>
          <p:cNvPr id="98" name="Google Shape;98;p13"/>
          <p:cNvGrpSpPr/>
          <p:nvPr/>
        </p:nvGrpSpPr>
        <p:grpSpPr>
          <a:xfrm>
            <a:off x="4939534" y="2017046"/>
            <a:ext cx="3825543" cy="1573620"/>
            <a:chOff x="1000000" y="2393988"/>
            <a:chExt cx="4144235" cy="1704713"/>
          </a:xfrm>
        </p:grpSpPr>
        <p:sp>
          <p:nvSpPr>
            <p:cNvPr id="99" name="Google Shape;99;p13"/>
            <p:cNvSpPr/>
            <p:nvPr/>
          </p:nvSpPr>
          <p:spPr>
            <a:xfrm>
              <a:off x="1000000" y="2440003"/>
              <a:ext cx="4144235" cy="1631269"/>
            </a:xfrm>
            <a:custGeom>
              <a:rect b="b" l="l" r="r" t="t"/>
              <a:pathLst>
                <a:path extrusionOk="0" h="90088" w="165422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100" name="Google Shape;100;p13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3"/>
          <p:cNvSpPr/>
          <p:nvPr/>
        </p:nvSpPr>
        <p:spPr>
          <a:xfrm>
            <a:off x="6847150" y="1577745"/>
            <a:ext cx="1179600" cy="343800"/>
          </a:xfrm>
          <a:prstGeom prst="wedgeRoundRectCallout">
            <a:avLst>
              <a:gd fmla="val -21432" name="adj1"/>
              <a:gd fmla="val 84969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13"/>
          <p:cNvGrpSpPr/>
          <p:nvPr/>
        </p:nvGrpSpPr>
        <p:grpSpPr>
          <a:xfrm>
            <a:off x="4939557" y="1778136"/>
            <a:ext cx="3836911" cy="1503799"/>
            <a:chOff x="1000025" y="2059300"/>
            <a:chExt cx="4156550" cy="1629075"/>
          </a:xfrm>
        </p:grpSpPr>
        <p:sp>
          <p:nvSpPr>
            <p:cNvPr id="110" name="Google Shape;110;p13"/>
            <p:cNvSpPr/>
            <p:nvPr/>
          </p:nvSpPr>
          <p:spPr>
            <a:xfrm>
              <a:off x="1000025" y="2083952"/>
              <a:ext cx="4156550" cy="1576975"/>
            </a:xfrm>
            <a:custGeom>
              <a:rect b="b" l="l" r="r" t="t"/>
              <a:pathLst>
                <a:path extrusionOk="0" h="63079" w="166262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111" name="Google Shape;111;p13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3"/>
          <p:cNvSpPr txBox="1"/>
          <p:nvPr>
            <p:ph idx="2" type="body"/>
          </p:nvPr>
        </p:nvSpPr>
        <p:spPr>
          <a:xfrm>
            <a:off x="6847150" y="1606395"/>
            <a:ext cx="1179600" cy="2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max growth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8775"/>
            <a:ext cx="8839201" cy="332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>
            <p:ph type="title"/>
          </p:nvPr>
        </p:nvSpPr>
        <p:spPr>
          <a:xfrm>
            <a:off x="311700" y="185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>
                <a:solidFill>
                  <a:srgbClr val="29292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https://www.storytellingwithdata.com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1 - pick a chart type</a:t>
            </a:r>
            <a:endParaRPr/>
          </a:p>
        </p:txBody>
      </p:sp>
      <p:sp>
        <p:nvSpPr>
          <p:cNvPr id="178" name="Google Shape;178;p23"/>
          <p:cNvSpPr txBox="1"/>
          <p:nvPr>
            <p:ph idx="1" type="subTitle"/>
          </p:nvPr>
        </p:nvSpPr>
        <p:spPr>
          <a:xfrm>
            <a:off x="598100" y="2715945"/>
            <a:ext cx="8222100" cy="1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</a:t>
            </a:r>
            <a:r>
              <a:rPr lang="en" u="sng">
                <a:hlinkClick r:id="rId3"/>
              </a:rPr>
              <a:t>data insight</a:t>
            </a:r>
            <a:r>
              <a:rPr lang="en"/>
              <a:t>, sketch an </a:t>
            </a:r>
            <a:r>
              <a:rPr lang="en" u="sng">
                <a:hlinkClick r:id="rId4"/>
              </a:rPr>
              <a:t>appropriate single chart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#2 - engagement is key to interest</a:t>
            </a:r>
            <a:endParaRPr/>
          </a:p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598100" y="2715942"/>
            <a:ext cx="82221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 product that requires intentional interaction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311700" y="185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>
                <a:solidFill>
                  <a:srgbClr val="29292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Ways to interact with charts- examples from tableau:</a:t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422175" y="1240575"/>
            <a:ext cx="86253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Dynamic filtering 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Filter by one chart on another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Hover over a value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Explain data feature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related data points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and apply / exclude 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Sort by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 info from the </a:t>
            </a: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Tooltip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a related chart in tooltip 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Drill up/down to less/more detail 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Choose how you want to see the view, from a parameter of options 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 actions eg proportional brushing 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#3 - sizing</a:t>
            </a:r>
            <a:endParaRPr/>
          </a:p>
        </p:txBody>
      </p:sp>
      <p:sp>
        <p:nvSpPr>
          <p:cNvPr id="196" name="Google Shape;196;p26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most of your report real estate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for the eventual device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500" y="1170200"/>
            <a:ext cx="5692132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overstuff the screen</a:t>
            </a:r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450" y="1017800"/>
            <a:ext cx="5779323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#4 - what do people see</a:t>
            </a:r>
            <a:endParaRPr/>
          </a:p>
        </p:txBody>
      </p:sp>
      <p:sp>
        <p:nvSpPr>
          <p:cNvPr id="214" name="Google Shape;214;p2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eyes naturally go to a place. Put the important things there.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all read information in predictable patterns</a:t>
            </a:r>
            <a:endParaRPr/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75" y="1139750"/>
            <a:ext cx="7215149" cy="3820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 tracking tells us what people pay attention to</a:t>
            </a:r>
            <a:endParaRPr/>
          </a:p>
        </p:txBody>
      </p:sp>
      <p:pic>
        <p:nvPicPr>
          <p:cNvPr id="226" name="Google Shape;226;p3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925" y="1109325"/>
            <a:ext cx="6411470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/>
          <p:nvPr>
            <p:ph type="title"/>
          </p:nvPr>
        </p:nvSpPr>
        <p:spPr>
          <a:xfrm>
            <a:off x="311700" y="185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>
                <a:solidFill>
                  <a:srgbClr val="29292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Before we get into the guidance… let’s give props to Fox News</a:t>
            </a:r>
            <a:endParaRPr/>
          </a:p>
        </p:txBody>
      </p:sp>
      <p:pic>
        <p:nvPicPr>
          <p:cNvPr id="125" name="Google Shape;12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875" y="976650"/>
            <a:ext cx="5472783" cy="40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/>
          <p:nvPr/>
        </p:nvSpPr>
        <p:spPr>
          <a:xfrm>
            <a:off x="7045900" y="2571750"/>
            <a:ext cx="1430400" cy="12468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Rule # 0 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: don’t mislead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#5 - what do people remember</a:t>
            </a:r>
            <a:endParaRPr/>
          </a:p>
        </p:txBody>
      </p:sp>
      <p:sp>
        <p:nvSpPr>
          <p:cNvPr id="232" name="Google Shape;232;p3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only hold a limited number of items in our working memory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memory works (1)</a:t>
            </a:r>
            <a:endParaRPr/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525" y="1712225"/>
            <a:ext cx="6839125" cy="3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 txBox="1"/>
          <p:nvPr/>
        </p:nvSpPr>
        <p:spPr>
          <a:xfrm>
            <a:off x="2620250" y="1894650"/>
            <a:ext cx="1572600" cy="677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veat"/>
                <a:ea typeface="Caveat"/>
                <a:cs typeface="Caveat"/>
                <a:sym typeface="Caveat"/>
              </a:rPr>
              <a:t>Test: do I need to remember this?</a:t>
            </a:r>
            <a:endParaRPr sz="16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memory works (2)</a:t>
            </a:r>
            <a:endParaRPr/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950" y="1142625"/>
            <a:ext cx="5094533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Protect what will most likely be remembered</a:t>
            </a:r>
            <a:endParaRPr/>
          </a:p>
        </p:txBody>
      </p:sp>
      <p:pic>
        <p:nvPicPr>
          <p:cNvPr id="251" name="Google Shape;251;p3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875" y="1078900"/>
            <a:ext cx="5258286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#6 - cognitive overload</a:t>
            </a:r>
            <a:endParaRPr/>
          </a:p>
        </p:txBody>
      </p:sp>
      <p:sp>
        <p:nvSpPr>
          <p:cNvPr id="257" name="Google Shape;257;p36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use of pre attentive attributes (but don’t overdo it)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2 - pre-attentive processing</a:t>
            </a:r>
            <a:endParaRPr/>
          </a:p>
        </p:txBody>
      </p:sp>
      <p:sp>
        <p:nvSpPr>
          <p:cNvPr id="263" name="Google Shape;263;p37"/>
          <p:cNvSpPr txBox="1"/>
          <p:nvPr>
            <p:ph idx="1" type="subTitle"/>
          </p:nvPr>
        </p:nvSpPr>
        <p:spPr>
          <a:xfrm>
            <a:off x="598100" y="2715945"/>
            <a:ext cx="8222100" cy="1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Experiment with different target detection attempts for colour, shape, colour+shape - tell the class at what point you became less efficient at detecting the shapes</a:t>
            </a:r>
            <a:r>
              <a:rPr lang="en"/>
              <a:t> - </a:t>
            </a:r>
            <a:r>
              <a:rPr lang="en" u="sng">
                <a:hlinkClick r:id="rId3"/>
              </a:rPr>
              <a:t>here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 attentive attributes</a:t>
            </a:r>
            <a:endParaRPr/>
          </a:p>
        </p:txBody>
      </p:sp>
      <p:pic>
        <p:nvPicPr>
          <p:cNvPr id="269" name="Google Shape;269;p3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375" y="1094100"/>
            <a:ext cx="6868300" cy="3820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cognitive overload</a:t>
            </a:r>
            <a:endParaRPr/>
          </a:p>
        </p:txBody>
      </p:sp>
      <p:sp>
        <p:nvSpPr>
          <p:cNvPr id="275" name="Google Shape;275;p39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9"/>
          <p:cNvSpPr txBox="1"/>
          <p:nvPr>
            <p:ph idx="4294967295" type="body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 message at a time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7" name="Google Shape;277;p39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9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Simplify if possible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9" name="Google Shape;279;p39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9"/>
          <p:cNvSpPr txBox="1"/>
          <p:nvPr>
            <p:ph idx="4294967295" type="body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Never go 3D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1" name="Google Shape;281;p3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825" y="2078275"/>
            <a:ext cx="4427108" cy="29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#7 - be careful with colours</a:t>
            </a:r>
            <a:endParaRPr/>
          </a:p>
        </p:txBody>
      </p:sp>
      <p:sp>
        <p:nvSpPr>
          <p:cNvPr id="287" name="Google Shape;287;p40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Colours should be appropriate, not reused, not overwhelming, </a:t>
            </a:r>
            <a:r>
              <a:rPr lang="en"/>
              <a:t>preferably complementary and/or meaningful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Colours have meaning- and it varies by culture </a:t>
            </a:r>
            <a:endParaRPr/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175" y="1100225"/>
            <a:ext cx="6444206" cy="38209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075" y="152400"/>
            <a:ext cx="659185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subjective</a:t>
            </a:r>
            <a:endParaRPr/>
          </a:p>
        </p:txBody>
      </p:sp>
      <p:pic>
        <p:nvPicPr>
          <p:cNvPr id="299" name="Google Shape;2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325" y="968350"/>
            <a:ext cx="7174826" cy="40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subjective</a:t>
            </a:r>
            <a:endParaRPr/>
          </a:p>
        </p:txBody>
      </p:sp>
      <p:pic>
        <p:nvPicPr>
          <p:cNvPr id="305" name="Google Shape;3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425" y="139850"/>
            <a:ext cx="4706899" cy="470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has perceptual boundaries</a:t>
            </a:r>
            <a:r>
              <a:rPr lang="en"/>
              <a:t> </a:t>
            </a:r>
            <a:endParaRPr/>
          </a:p>
        </p:txBody>
      </p:sp>
      <p:pic>
        <p:nvPicPr>
          <p:cNvPr id="311" name="Google Shape;3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250" y="1277375"/>
            <a:ext cx="5041500" cy="36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that dress ?</a:t>
            </a:r>
            <a:endParaRPr/>
          </a:p>
        </p:txBody>
      </p:sp>
      <p:pic>
        <p:nvPicPr>
          <p:cNvPr id="317" name="Google Shape;3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425" y="1017800"/>
            <a:ext cx="5566125" cy="405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that dress ?</a:t>
            </a:r>
            <a:endParaRPr/>
          </a:p>
        </p:txBody>
      </p:sp>
      <p:pic>
        <p:nvPicPr>
          <p:cNvPr id="323" name="Google Shape;3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739292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3 - brand+colour+psych</a:t>
            </a:r>
            <a:endParaRPr/>
          </a:p>
        </p:txBody>
      </p:sp>
      <p:sp>
        <p:nvSpPr>
          <p:cNvPr id="329" name="Google Shape;329;p47"/>
          <p:cNvSpPr txBox="1"/>
          <p:nvPr>
            <p:ph idx="1" type="subTitle"/>
          </p:nvPr>
        </p:nvSpPr>
        <p:spPr>
          <a:xfrm>
            <a:off x="598100" y="2715945"/>
            <a:ext cx="8222100" cy="1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lphaLcParenR"/>
            </a:pPr>
            <a:r>
              <a:rPr lang="en" u="sng">
                <a:hlinkClick r:id="rId3"/>
              </a:rPr>
              <a:t>Take the brand colour quiz - do you know brands by their colour?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lphaLcParenR"/>
            </a:pPr>
            <a:r>
              <a:rPr lang="en" u="sng">
                <a:hlinkClick r:id="rId4"/>
              </a:rPr>
              <a:t>Find out how sensitive to colour you personally are</a:t>
            </a:r>
            <a:r>
              <a:rPr lang="en"/>
              <a:t>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lphaLcParenR"/>
            </a:pPr>
            <a:r>
              <a:rPr lang="en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Complete the colour psychology worksheet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complementary colours</a:t>
            </a:r>
            <a:endParaRPr/>
          </a:p>
        </p:txBody>
      </p:sp>
      <p:pic>
        <p:nvPicPr>
          <p:cNvPr id="335" name="Google Shape;3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025" y="1017800"/>
            <a:ext cx="3910924" cy="408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intuitive (/meaningful)</a:t>
            </a:r>
            <a:r>
              <a:rPr lang="en"/>
              <a:t> colours</a:t>
            </a:r>
            <a:endParaRPr/>
          </a:p>
        </p:txBody>
      </p:sp>
      <p:pic>
        <p:nvPicPr>
          <p:cNvPr id="341" name="Google Shape;3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375" y="972375"/>
            <a:ext cx="6982076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contrasting </a:t>
            </a:r>
            <a:r>
              <a:rPr lang="en"/>
              <a:t>colours</a:t>
            </a:r>
            <a:endParaRPr/>
          </a:p>
        </p:txBody>
      </p:sp>
      <p:pic>
        <p:nvPicPr>
          <p:cNvPr id="347" name="Google Shape;3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450" y="1094100"/>
            <a:ext cx="5904328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inadvertent colour associations</a:t>
            </a:r>
            <a:endParaRPr/>
          </a:p>
        </p:txBody>
      </p:sp>
      <p:pic>
        <p:nvPicPr>
          <p:cNvPr id="353" name="Google Shape;3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575" y="1154975"/>
            <a:ext cx="6031031" cy="3820902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350" y="86450"/>
            <a:ext cx="654424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</a:t>
            </a:r>
            <a:r>
              <a:rPr lang="en" u="sng"/>
              <a:t>can</a:t>
            </a:r>
            <a:r>
              <a:rPr lang="en"/>
              <a:t> mean more</a:t>
            </a:r>
            <a:endParaRPr/>
          </a:p>
        </p:txBody>
      </p:sp>
      <p:pic>
        <p:nvPicPr>
          <p:cNvPr id="359" name="Google Shape;3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198" cy="325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#8 - ditch the chart junk</a:t>
            </a:r>
            <a:endParaRPr/>
          </a:p>
        </p:txBody>
      </p:sp>
      <p:sp>
        <p:nvSpPr>
          <p:cNvPr id="365" name="Google Shape;365;p5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 your data to ink ratio - more data, less pointless ink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ditch the chart junk- steps</a:t>
            </a:r>
            <a:endParaRPr/>
          </a:p>
        </p:txBody>
      </p:sp>
      <p:sp>
        <p:nvSpPr>
          <p:cNvPr id="371" name="Google Shape;371;p54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4"/>
          <p:cNvSpPr txBox="1"/>
          <p:nvPr>
            <p:ph idx="4294967295" type="body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Redundant text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3" name="Google Shape;373;p54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4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Sensible axis labels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4"/>
          <p:cNvSpPr txBox="1"/>
          <p:nvPr>
            <p:ph idx="4294967295" type="body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Background noise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77" name="Google Shape;37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113" y="2078275"/>
            <a:ext cx="3847924" cy="29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199" cy="342295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5"/>
          <p:cNvSpPr txBox="1"/>
          <p:nvPr>
            <p:ph type="title"/>
          </p:nvPr>
        </p:nvSpPr>
        <p:spPr>
          <a:xfrm>
            <a:off x="311700" y="185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>
                <a:solidFill>
                  <a:srgbClr val="29292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https://www.storytellingwithdata.com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#9 - remember why we are here</a:t>
            </a:r>
            <a:endParaRPr/>
          </a:p>
        </p:txBody>
      </p:sp>
      <p:sp>
        <p:nvSpPr>
          <p:cNvPr id="389" name="Google Shape;389;p56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Never forget the question you were trying to answer, your target audience, the context and their prior experience with the UI.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Tailor</a:t>
            </a:r>
            <a:r>
              <a:rPr lang="en"/>
              <a:t> the data product as needed to match the users needs.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7"/>
          <p:cNvSpPr txBox="1"/>
          <p:nvPr>
            <p:ph type="title"/>
          </p:nvPr>
        </p:nvSpPr>
        <p:spPr>
          <a:xfrm>
            <a:off x="311700" y="640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>
                <a:solidFill>
                  <a:srgbClr val="29292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Unfortunately everyone is goldilocks</a:t>
            </a:r>
            <a:endParaRPr/>
          </a:p>
        </p:txBody>
      </p:sp>
      <p:pic>
        <p:nvPicPr>
          <p:cNvPr id="395" name="Google Shape;39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6000"/>
            <a:ext cx="8300543" cy="404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8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4 - great (news) data vizzing</a:t>
            </a:r>
            <a:endParaRPr/>
          </a:p>
        </p:txBody>
      </p:sp>
      <p:sp>
        <p:nvSpPr>
          <p:cNvPr id="401" name="Google Shape;401;p58"/>
          <p:cNvSpPr txBox="1"/>
          <p:nvPr>
            <p:ph idx="1" type="subTitle"/>
          </p:nvPr>
        </p:nvSpPr>
        <p:spPr>
          <a:xfrm>
            <a:off x="204100" y="2715950"/>
            <a:ext cx="8616000" cy="1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if you can find a really bad  or good example for yourself of visual best practices with data in the news coverage of your country / city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#10 - keep it relevant</a:t>
            </a:r>
            <a:endParaRPr/>
          </a:p>
        </p:txBody>
      </p:sp>
      <p:sp>
        <p:nvSpPr>
          <p:cNvPr id="407" name="Google Shape;407;p5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report that’s out of date is the definition of chart junk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400" y="189575"/>
            <a:ext cx="4609951" cy="460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1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#11 - exceptions to every rule</a:t>
            </a:r>
            <a:endParaRPr/>
          </a:p>
        </p:txBody>
      </p:sp>
      <p:sp>
        <p:nvSpPr>
          <p:cNvPr id="418" name="Google Shape;418;p61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 breaking a best practice principle can help you communicate the data story more effectively</a:t>
            </a:r>
            <a:endParaRPr/>
          </a:p>
        </p:txBody>
      </p:sp>
      <p:pic>
        <p:nvPicPr>
          <p:cNvPr id="419" name="Google Shape;41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200" y="85338"/>
            <a:ext cx="1800097" cy="1689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WTF Vizzes - for your coffee break smiles </a:t>
            </a:r>
            <a:endParaRPr/>
          </a:p>
        </p:txBody>
      </p:sp>
      <p:pic>
        <p:nvPicPr>
          <p:cNvPr id="142" name="Google Shape;142;p1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475" y="1335300"/>
            <a:ext cx="4113658" cy="2943301"/>
          </a:xfrm>
          <a:prstGeom prst="rect">
            <a:avLst/>
          </a:prstGeom>
          <a:noFill/>
          <a:ln cap="flat" cmpd="sng" w="9525">
            <a:solidFill>
              <a:srgbClr val="20212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35301"/>
            <a:ext cx="4262201" cy="29432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138" y="81050"/>
            <a:ext cx="4763874" cy="49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2"/>
          <p:cNvSpPr txBox="1"/>
          <p:nvPr/>
        </p:nvSpPr>
        <p:spPr>
          <a:xfrm>
            <a:off x="337950" y="873750"/>
            <a:ext cx="3484800" cy="2697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391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292929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lang="en" sz="1750">
                <a:solidFill>
                  <a:srgbClr val="292929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Don’t break the y-axis scale</a:t>
            </a:r>
            <a:endParaRPr sz="1750">
              <a:solidFill>
                <a:srgbClr val="292929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Economist</a:t>
            </a: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occasionally gets complaints from readers about charts where the numerical axis doesn’t start at zero. It’s no wonder they are treated with suspicion. A truncated axis can cause small differences to appear larger, or make a rise or fall look more dramatic. “</a:t>
            </a:r>
            <a:endParaRPr sz="11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3"/>
          <p:cNvSpPr txBox="1"/>
          <p:nvPr/>
        </p:nvSpPr>
        <p:spPr>
          <a:xfrm>
            <a:off x="337950" y="873750"/>
            <a:ext cx="3484800" cy="34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391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292929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“ Don’t go 3D… </a:t>
            </a:r>
            <a:endParaRPr sz="1750">
              <a:solidFill>
                <a:srgbClr val="292929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Ever since Microsoft Excel launched a thousand 3D pie charts into business meetings, 3D charts have been among the most vilified of data visualisations. There are two types of 3D visualisations: ones where the third dimension is used to depict a third variable, and others where it is purely cosmetic. </a:t>
            </a:r>
            <a:r>
              <a:rPr lang="en" sz="1100">
                <a:solidFill>
                  <a:srgbClr val="292929"/>
                </a:solidFill>
                <a:highlight>
                  <a:srgbClr val="F3F0EF"/>
                </a:highlight>
                <a:latin typeface="Georgia"/>
                <a:ea typeface="Georgia"/>
                <a:cs typeface="Georgia"/>
                <a:sym typeface="Georgia"/>
              </a:rPr>
              <a:t>Decorative 3D is particularly frowned upon as it needlessly distorts the data in multiple ways ”</a:t>
            </a:r>
            <a:endParaRPr sz="11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31" name="Google Shape;43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150" y="152400"/>
            <a:ext cx="5016448" cy="4792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- data story makeover</a:t>
            </a:r>
            <a:endParaRPr/>
          </a:p>
        </p:txBody>
      </p:sp>
      <p:sp>
        <p:nvSpPr>
          <p:cNvPr id="437" name="Google Shape;437;p64"/>
          <p:cNvSpPr txBox="1"/>
          <p:nvPr>
            <p:ph idx="1" type="subTitle"/>
          </p:nvPr>
        </p:nvSpPr>
        <p:spPr>
          <a:xfrm>
            <a:off x="598100" y="2715945"/>
            <a:ext cx="8222100" cy="1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: mondays lab OR mid bootcamp viz or makeovermonday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: </a:t>
            </a:r>
            <a:r>
              <a:rPr lang="en"/>
              <a:t>Using </a:t>
            </a:r>
            <a:r>
              <a:rPr lang="en" u="sng">
                <a:hlinkClick r:id="rId3"/>
              </a:rPr>
              <a:t>this data set</a:t>
            </a:r>
            <a:r>
              <a:rPr lang="en"/>
              <a:t> about the cost of mobile data globally, plot a single chart, applying visual best practices.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audience - readers of </a:t>
            </a:r>
            <a:r>
              <a:rPr lang="en" u="sng">
                <a:hlinkClick r:id="rId4"/>
              </a:rPr>
              <a:t>The Economist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475" y="41075"/>
            <a:ext cx="2432875" cy="50613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3" name="Google Shape;443;p65"/>
          <p:cNvSpPr txBox="1"/>
          <p:nvPr/>
        </p:nvSpPr>
        <p:spPr>
          <a:xfrm>
            <a:off x="1209725" y="1589425"/>
            <a:ext cx="1599000" cy="70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Original visualisation :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#1 - Choosing the right chart</a:t>
            </a:r>
            <a:endParaRPr/>
          </a:p>
        </p:txBody>
      </p:sp>
      <p:sp>
        <p:nvSpPr>
          <p:cNvPr id="149" name="Google Shape;149;p1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visual appropriate to the question you are seeking to answer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311700" y="185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9292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Minard's Visualization Of Napoleon's 1812 March</a:t>
            </a:r>
            <a:endParaRPr b="1" sz="2300">
              <a:solidFill>
                <a:srgbClr val="29292C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6000"/>
            <a:ext cx="8520600" cy="4123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311700" y="67100"/>
            <a:ext cx="85206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9292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https://informationisbeautiful.net/</a:t>
            </a:r>
            <a:endParaRPr b="1" sz="2300">
              <a:solidFill>
                <a:srgbClr val="29292C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6000"/>
            <a:ext cx="8839201" cy="3934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725" y="152400"/>
            <a:ext cx="642856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